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C36D"/>
    <a:srgbClr val="62B4A2"/>
    <a:srgbClr val="4FA52C"/>
    <a:srgbClr val="D8E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75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83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1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FDF5ABC-2F51-4348-936E-5C87AD6348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/>
          </a:blip>
          <a:srcRect l="32442" t="28115" b="686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C1BAB3E4-8CDB-4F6A-B3E4-6E0AAEA08B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43949" y="6334126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35ACA335-37F7-42C7-872A-92C3D7072F8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E651BF2-C6BE-42E0-B646-8F3DC2D7D273}"/>
              </a:ext>
            </a:extLst>
          </p:cNvPr>
          <p:cNvSpPr/>
          <p:nvPr userDrawn="1"/>
        </p:nvSpPr>
        <p:spPr>
          <a:xfrm>
            <a:off x="0" y="0"/>
            <a:ext cx="12192000" cy="825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76200" dir="5400000" algn="t" rotWithShape="0">
              <a:schemeClr val="tx1">
                <a:lumMod val="50000"/>
                <a:alpha val="2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74242212-74B6-428E-A4FD-D6259025E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0"/>
            <a:ext cx="10534650" cy="838199"/>
          </a:xfrm>
        </p:spPr>
        <p:txBody>
          <a:bodyPr anchor="ctr">
            <a:norm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pPr>
              <a:tabLst>
                <a:tab pos="809625" algn="l"/>
              </a:tabLst>
            </a:pP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5309A1-1DFE-4448-9E97-68A9703F84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7374" y="4114801"/>
            <a:ext cx="10899775" cy="2219325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endParaRPr lang="ru-RU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6345194-BD72-4106-8639-F2E07A52DC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8375" y="200439"/>
            <a:ext cx="429076" cy="43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43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  <p15:guide id="2" pos="597">
          <p15:clr>
            <a:srgbClr val="FBAE40"/>
          </p15:clr>
        </p15:guide>
        <p15:guide id="3" pos="27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33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35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92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70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2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31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3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48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47F2-7832-447B-A0DD-51100AE5EA35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12249-AB38-461F-90C0-25A345544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9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6AE8E-087B-0DAA-A28C-6D7D1F45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7200" algn="ctr" eaLnBrk="0" fontAlgn="base" hangingPunct="0">
              <a:spcAft>
                <a:spcPct val="0"/>
              </a:spcAft>
            </a:pPr>
            <a:r>
              <a:rPr lang="ru-RU" i="1" dirty="0" smtClean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i="1" dirty="0" smtClean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200" i="1" dirty="0" smtClean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Преимущества </a:t>
            </a:r>
            <a:br>
              <a:rPr lang="ru-RU" sz="2200" i="1" dirty="0" smtClean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200" i="1" dirty="0" smtClean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предоставления </a:t>
            </a:r>
            <a:r>
              <a:rPr lang="ru-RU" sz="2200" i="1" dirty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заявлений о государственной регистрации и кадастровом учете </a:t>
            </a:r>
            <a:br>
              <a:rPr lang="ru-RU" sz="2200" i="1" dirty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200" i="1" dirty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электронном виде</a:t>
            </a:r>
            <a:r>
              <a:rPr lang="ru-RU" altLang="ko-KR" i="1" dirty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Batang"/>
                <a:cs typeface="Times New Roman" panose="02020603050405020304" pitchFamily="18" charset="0"/>
              </a:rPr>
              <a:t/>
            </a:r>
            <a:br>
              <a:rPr lang="ru-RU" altLang="ko-KR" i="1" dirty="0">
                <a:ln w="0">
                  <a:noFill/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Batang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93FF3D-BEAD-355B-C25C-F5734B9184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8966" y="986118"/>
            <a:ext cx="7493034" cy="1694329"/>
          </a:xfrm>
        </p:spPr>
        <p:txBody>
          <a:bodyPr>
            <a:normAutofit fontScale="92500"/>
          </a:bodyPr>
          <a:lstStyle/>
          <a:p>
            <a:pPr algn="ctr"/>
            <a:endParaRPr lang="ru-RU" sz="2600" dirty="0"/>
          </a:p>
          <a:p>
            <a:pPr algn="ctr"/>
            <a:r>
              <a:rPr lang="ru-RU" sz="2600" dirty="0" smtClean="0"/>
              <a:t>Для </a:t>
            </a:r>
            <a:r>
              <a:rPr lang="ru-RU" sz="2600" dirty="0"/>
              <a:t>подачи заявления в электронном виде необходимы доступ в интернет и наличие усиленной квалифицированной электронной подписи.</a:t>
            </a:r>
          </a:p>
          <a:p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4323" y="1159020"/>
            <a:ext cx="2245360" cy="792476"/>
          </a:xfrm>
          <a:prstGeom prst="roundRect">
            <a:avLst>
              <a:gd name="adj" fmla="val 11198"/>
            </a:avLst>
          </a:prstGeom>
          <a:solidFill>
            <a:srgbClr val="8BC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Способы подачи заявлений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777" y="2221708"/>
            <a:ext cx="1473926" cy="794657"/>
          </a:xfrm>
          <a:prstGeom prst="roundRect">
            <a:avLst/>
          </a:prstGeom>
          <a:solidFill>
            <a:srgbClr val="8BC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Личный кабинет </a:t>
            </a:r>
            <a:r>
              <a:rPr lang="ru-RU" dirty="0" err="1" smtClean="0"/>
              <a:t>Росреестра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04650" y="1156839"/>
            <a:ext cx="1679031" cy="794657"/>
          </a:xfrm>
          <a:prstGeom prst="roundRect">
            <a:avLst/>
          </a:prstGeom>
          <a:solidFill>
            <a:srgbClr val="8BC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Электронный портал </a:t>
            </a:r>
            <a:r>
              <a:rPr lang="ru-RU" dirty="0" err="1" smtClean="0"/>
              <a:t>Госуслуг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21566" y="2250285"/>
            <a:ext cx="2212433" cy="794656"/>
          </a:xfrm>
          <a:prstGeom prst="roundRect">
            <a:avLst/>
          </a:prstGeom>
          <a:solidFill>
            <a:srgbClr val="8BC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Сторонние сервисы кредитных организаций</a:t>
            </a:r>
            <a:endParaRPr lang="ru-RU" dirty="0"/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A93FF3D-BEAD-355B-C25C-F5734B918431}"/>
              </a:ext>
            </a:extLst>
          </p:cNvPr>
          <p:cNvSpPr txBox="1">
            <a:spLocks/>
          </p:cNvSpPr>
          <p:nvPr/>
        </p:nvSpPr>
        <p:spPr>
          <a:xfrm>
            <a:off x="161365" y="3144210"/>
            <a:ext cx="4838193" cy="35526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4800" b="1" dirty="0" smtClean="0"/>
              <a:t>с </a:t>
            </a:r>
            <a:r>
              <a:rPr lang="ru-RU" sz="4800" b="1" dirty="0"/>
              <a:t>1 января 2023 появилась </a:t>
            </a:r>
            <a:r>
              <a:rPr lang="ru-RU" sz="4800" b="1" dirty="0" smtClean="0"/>
              <a:t>возможность представления </a:t>
            </a:r>
            <a:r>
              <a:rPr lang="ru-RU" sz="4800" b="1" dirty="0"/>
              <a:t>отдельных документов в электронной форме посредством использования личного кабинета без подписания его усиленной квалифицированной электронной подписью </a:t>
            </a:r>
            <a:r>
              <a:rPr lang="ru-RU" sz="4800" b="1" dirty="0" smtClean="0"/>
              <a:t>правообладателя:</a:t>
            </a:r>
            <a:endParaRPr lang="ru-RU" sz="48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800" dirty="0" smtClean="0"/>
              <a:t>заявление </a:t>
            </a:r>
            <a:r>
              <a:rPr lang="ru-RU" sz="4800" dirty="0"/>
              <a:t>о государственном кадастровом учете в связи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с </a:t>
            </a:r>
            <a:r>
              <a:rPr lang="ru-RU" sz="4800" dirty="0"/>
              <a:t>изменением основных сведений об объекте </a:t>
            </a:r>
            <a:r>
              <a:rPr lang="ru-RU" sz="4800" dirty="0" smtClean="0"/>
              <a:t>недвижимости;</a:t>
            </a:r>
            <a:endParaRPr lang="ru-RU" sz="48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800" dirty="0" smtClean="0"/>
              <a:t>заявление </a:t>
            </a:r>
            <a:r>
              <a:rPr lang="ru-RU" sz="4800" dirty="0"/>
              <a:t>о государственном кадастровом учете и государственной регистрации права собственности на созданный или реконструированный объект индивидуального жилищного строительства, садовый </a:t>
            </a:r>
            <a:r>
              <a:rPr lang="ru-RU" sz="4800" dirty="0" smtClean="0"/>
              <a:t>дом;</a:t>
            </a:r>
            <a:endParaRPr lang="ru-RU" sz="48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800" dirty="0" smtClean="0"/>
              <a:t>заявление </a:t>
            </a:r>
            <a:r>
              <a:rPr lang="ru-RU" sz="4800" dirty="0"/>
              <a:t>о государственном кадастровом учете и государственной регистрации прав в случае образования двух и более земельных участков в результате раздела земельного участка, а также образования земельного участка в результате объединения с другими земельными </a:t>
            </a:r>
            <a:r>
              <a:rPr lang="ru-RU" sz="4800" dirty="0" smtClean="0"/>
              <a:t>участками;</a:t>
            </a:r>
            <a:endParaRPr lang="ru-RU" sz="48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800" dirty="0" smtClean="0"/>
              <a:t>заявление </a:t>
            </a:r>
            <a:r>
              <a:rPr lang="ru-RU" sz="4800" dirty="0"/>
              <a:t>о внесении в Единый государственный реестр недвижимости сведений о ранее учтенном объекте </a:t>
            </a:r>
            <a:r>
              <a:rPr lang="ru-RU" sz="4800" dirty="0" smtClean="0"/>
              <a:t>недвижимости;</a:t>
            </a:r>
            <a:endParaRPr lang="ru-RU" sz="48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800" dirty="0" smtClean="0"/>
              <a:t>заявления </a:t>
            </a:r>
            <a:r>
              <a:rPr lang="ru-RU" sz="4800" dirty="0"/>
              <a:t>о невозможности </a:t>
            </a:r>
            <a:r>
              <a:rPr lang="ru-RU" sz="4800" dirty="0" smtClean="0"/>
              <a:t>государственной регистрации без </a:t>
            </a:r>
            <a:r>
              <a:rPr lang="ru-RU" sz="4800" dirty="0"/>
              <a:t>личного участия </a:t>
            </a:r>
            <a:r>
              <a:rPr lang="ru-RU" sz="4800" dirty="0" smtClean="0"/>
              <a:t>правообладателя, о </a:t>
            </a:r>
            <a:r>
              <a:rPr lang="ru-RU" sz="4800" dirty="0"/>
              <a:t>внесении в </a:t>
            </a:r>
            <a:r>
              <a:rPr lang="ru-RU" sz="4800" dirty="0" smtClean="0"/>
              <a:t>ЕГРН </a:t>
            </a:r>
            <a:r>
              <a:rPr lang="ru-RU" sz="4800" dirty="0"/>
              <a:t>сведений об адресе электронной почты и (или) о почтовом </a:t>
            </a:r>
            <a:r>
              <a:rPr lang="ru-RU" sz="4800" dirty="0" smtClean="0"/>
              <a:t>адресе, об исправлении технической ошибки.</a:t>
            </a:r>
            <a:endParaRPr lang="ru-RU" sz="4800" dirty="0"/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ru-RU" sz="4800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380130" y="1980073"/>
            <a:ext cx="6710" cy="170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80246" y="1985554"/>
            <a:ext cx="125148" cy="124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762303" y="1698171"/>
            <a:ext cx="2270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5091932" y="3729349"/>
            <a:ext cx="202914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/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b="1" dirty="0">
                <a:cs typeface="Times New Roman" panose="02020603050405020304" pitchFamily="18" charset="0"/>
              </a:rPr>
              <a:t>СКОРОСТЬ РЕГИСТРАЦИИ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dirty="0">
                <a:cs typeface="Times New Roman" panose="02020603050405020304" pitchFamily="18" charset="0"/>
              </a:rPr>
              <a:t>Срок осуществления государственной регистрации и кадастрового учета по документам, представленным </a:t>
            </a:r>
            <a:br>
              <a:rPr lang="ru-RU" sz="1200" dirty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в электронной форме, </a:t>
            </a:r>
            <a:r>
              <a:rPr lang="ru-RU" sz="1200" dirty="0" smtClean="0">
                <a:cs typeface="Times New Roman" panose="02020603050405020304" pitchFamily="18" charset="0"/>
              </a:rPr>
              <a:t>сокращен.</a:t>
            </a:r>
            <a:endParaRPr lang="ru-RU" sz="1200" dirty="0"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dirty="0">
                <a:cs typeface="Times New Roman" panose="02020603050405020304" pitchFamily="18" charset="0"/>
              </a:rPr>
              <a:t/>
            </a:r>
            <a:br>
              <a:rPr lang="ru-RU" sz="1200" dirty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 Срок регистрации ДДУ </a:t>
            </a: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>и </a:t>
            </a:r>
            <a:r>
              <a:rPr lang="ru-RU" sz="1200" dirty="0">
                <a:cs typeface="Times New Roman" panose="02020603050405020304" pitchFamily="18" charset="0"/>
              </a:rPr>
              <a:t>ипотеки </a:t>
            </a:r>
            <a:r>
              <a:rPr lang="ru-RU" sz="1200" dirty="0" smtClean="0">
                <a:cs typeface="Times New Roman" panose="02020603050405020304" pitchFamily="18" charset="0"/>
              </a:rPr>
              <a:t>составляет </a:t>
            </a: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>один </a:t>
            </a:r>
            <a:r>
              <a:rPr lang="ru-RU" sz="1200" dirty="0">
                <a:cs typeface="Times New Roman" panose="02020603050405020304" pitchFamily="18" charset="0"/>
              </a:rPr>
              <a:t>рабочий день.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33288" y="2683303"/>
            <a:ext cx="5911663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/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3000" dirty="0" smtClean="0">
                <a:cs typeface="Times New Roman" panose="02020603050405020304" pitchFamily="18" charset="0"/>
              </a:rPr>
              <a:t>ОСНОВНЫЕ ПРЕИМУЩЕСТВА</a:t>
            </a:r>
            <a:endParaRPr lang="ru-RU" sz="3000" dirty="0"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121075" y="3729349"/>
            <a:ext cx="202914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/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b="1" dirty="0" smtClean="0">
                <a:cs typeface="Times New Roman" panose="02020603050405020304" pitchFamily="18" charset="0"/>
              </a:rPr>
              <a:t>СТАТУС </a:t>
            </a:r>
            <a:r>
              <a:rPr lang="ru-RU" sz="1200" b="1" dirty="0">
                <a:cs typeface="Times New Roman" panose="02020603050405020304" pitchFamily="18" charset="0"/>
              </a:rPr>
              <a:t>РАССМОТРЕНИЯ ЗАЯВЛЕНИЯ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dirty="0">
                <a:cs typeface="Times New Roman" panose="02020603050405020304" pitchFamily="18" charset="0"/>
              </a:rPr>
              <a:t>О том, что документы приняты, </a:t>
            </a:r>
            <a:r>
              <a:rPr lang="ru-RU" sz="1200" dirty="0" smtClean="0">
                <a:cs typeface="Times New Roman" panose="02020603050405020304" pitchFamily="18" charset="0"/>
              </a:rPr>
              <a:t>УРД проведены </a:t>
            </a:r>
            <a:r>
              <a:rPr lang="ru-RU" sz="1200" dirty="0">
                <a:cs typeface="Times New Roman" panose="02020603050405020304" pitchFamily="18" charset="0"/>
              </a:rPr>
              <a:t>или </a:t>
            </a:r>
            <a:r>
              <a:rPr lang="ru-RU" sz="1200" dirty="0" smtClean="0">
                <a:cs typeface="Times New Roman" panose="02020603050405020304" pitchFamily="18" charset="0"/>
              </a:rPr>
              <a:t>приостановлены, прекращены или </a:t>
            </a:r>
            <a:r>
              <a:rPr lang="ru-RU" sz="1200" dirty="0"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cs typeface="Times New Roman" panose="02020603050405020304" pitchFamily="18" charset="0"/>
              </a:rPr>
              <a:t>их проведении </a:t>
            </a:r>
            <a:r>
              <a:rPr lang="ru-RU" sz="1200" dirty="0">
                <a:cs typeface="Times New Roman" panose="02020603050405020304" pitchFamily="18" charset="0"/>
              </a:rPr>
              <a:t>было отказано, </a:t>
            </a:r>
            <a:r>
              <a:rPr lang="ru-RU" sz="1200" dirty="0" err="1">
                <a:cs typeface="Times New Roman" panose="02020603050405020304" pitchFamily="18" charset="0"/>
              </a:rPr>
              <a:t>Росреестр</a:t>
            </a:r>
            <a:r>
              <a:rPr lang="ru-RU" sz="1200" dirty="0">
                <a:cs typeface="Times New Roman" panose="02020603050405020304" pitchFamily="18" charset="0"/>
              </a:rPr>
              <a:t> незамедлительно уведомит по адресу </a:t>
            </a: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>электронной </a:t>
            </a:r>
            <a:r>
              <a:rPr lang="ru-RU" sz="1200" dirty="0">
                <a:cs typeface="Times New Roman" panose="02020603050405020304" pitchFamily="18" charset="0"/>
              </a:rPr>
              <a:t>почты.</a:t>
            </a:r>
          </a:p>
          <a:p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9242591" y="3742538"/>
            <a:ext cx="202914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/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b="1" dirty="0">
                <a:cs typeface="Times New Roman" panose="02020603050405020304" pitchFamily="18" charset="0"/>
              </a:rPr>
              <a:t>ЭКОНОМИЯ </a:t>
            </a:r>
            <a:r>
              <a:rPr lang="ru-RU" sz="1200" b="1" dirty="0" smtClean="0">
                <a:cs typeface="Times New Roman" panose="02020603050405020304" pitchFamily="18" charset="0"/>
              </a:rPr>
              <a:t>ВРЕМЕНИ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ru-RU" sz="1200" dirty="0"/>
          </a:p>
          <a:p>
            <a:pPr algn="ctr"/>
            <a:r>
              <a:rPr lang="ru-RU" sz="1200" dirty="0"/>
              <a:t>Подать заявление можно </a:t>
            </a:r>
            <a:br>
              <a:rPr lang="ru-RU" sz="1200" dirty="0"/>
            </a:br>
            <a:r>
              <a:rPr lang="ru-RU" sz="1200" dirty="0"/>
              <a:t>в любое удобное для заявителя </a:t>
            </a:r>
            <a:r>
              <a:rPr lang="ru-RU" sz="1200" dirty="0" smtClean="0"/>
              <a:t>время </a:t>
            </a:r>
            <a:br>
              <a:rPr lang="ru-RU" sz="1200" dirty="0" smtClean="0"/>
            </a:br>
            <a:r>
              <a:rPr lang="ru-RU" sz="1200" dirty="0" smtClean="0"/>
              <a:t>без </a:t>
            </a:r>
            <a:r>
              <a:rPr lang="ru-RU" sz="1200" dirty="0"/>
              <a:t>посещения офисов </a:t>
            </a:r>
            <a:r>
              <a:rPr lang="ru-RU" sz="1200" dirty="0" smtClean="0"/>
              <a:t>МФЦ, избегая при этом излишних </a:t>
            </a:r>
            <a:r>
              <a:rPr lang="ru-RU" sz="1200" dirty="0"/>
              <a:t>межличностных </a:t>
            </a:r>
            <a:r>
              <a:rPr lang="ru-RU" sz="1200" dirty="0" smtClean="0"/>
              <a:t>контактов.</a:t>
            </a:r>
            <a:endParaRPr lang="ru-RU" sz="1200" dirty="0"/>
          </a:p>
          <a:p>
            <a:pPr algn="ctr"/>
            <a:r>
              <a:rPr lang="ru-RU" sz="1200" smtClean="0"/>
              <a:t>Отсутствие очередей</a:t>
            </a:r>
          </a:p>
          <a:p>
            <a:pPr algn="ctr"/>
            <a:r>
              <a:rPr lang="ru-RU" sz="1200" smtClean="0"/>
              <a:t>также </a:t>
            </a:r>
            <a:r>
              <a:rPr lang="ru-RU" sz="1200" dirty="0" smtClean="0"/>
              <a:t>приведет </a:t>
            </a:r>
            <a:br>
              <a:rPr lang="ru-RU" sz="1200" dirty="0" smtClean="0"/>
            </a:br>
            <a:r>
              <a:rPr lang="ru-RU" sz="1200" dirty="0" smtClean="0"/>
              <a:t>к экономии </a:t>
            </a:r>
            <a:r>
              <a:rPr lang="ru-RU" sz="1200" dirty="0"/>
              <a:t>времени.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01668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294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Batang</vt:lpstr>
      <vt:lpstr>Calibri</vt:lpstr>
      <vt:lpstr>Calibri Light</vt:lpstr>
      <vt:lpstr>Century Gothic</vt:lpstr>
      <vt:lpstr>Times New Roman</vt:lpstr>
      <vt:lpstr>Wingdings</vt:lpstr>
      <vt:lpstr>Тема Office</vt:lpstr>
      <vt:lpstr> Преимущества  предоставления заявлений о государственной регистрации и кадастровом учете  в электронном виде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Преимущества предоставления заявлений о государственной регистрации ипотечных сделок в электронном виде в Росреестр</dc:title>
  <dc:creator>Мешкова Анастасия Максимовна</dc:creator>
  <cp:lastModifiedBy>Терентьева Светлана Николаевна</cp:lastModifiedBy>
  <cp:revision>23</cp:revision>
  <cp:lastPrinted>2023-01-18T09:35:42Z</cp:lastPrinted>
  <dcterms:created xsi:type="dcterms:W3CDTF">2023-01-18T04:07:27Z</dcterms:created>
  <dcterms:modified xsi:type="dcterms:W3CDTF">2024-03-06T03:23:07Z</dcterms:modified>
</cp:coreProperties>
</file>